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12" r:id="rId2"/>
    <p:sldId id="305" r:id="rId3"/>
    <p:sldId id="311" r:id="rId4"/>
    <p:sldId id="313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7" autoAdjust="0"/>
    <p:restoredTop sz="79279"/>
  </p:normalViewPr>
  <p:slideViewPr>
    <p:cSldViewPr snapToGrid="0" snapToObjects="1">
      <p:cViewPr varScale="1">
        <p:scale>
          <a:sx n="90" d="100"/>
          <a:sy n="90" d="100"/>
        </p:scale>
        <p:origin x="248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5.png>
</file>

<file path=ppt/media/image2.png>
</file>

<file path=ppt/media/image3.png>
</file>

<file path=ppt/media/image4.png>
</file>

<file path=ppt/media/image5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E6FF8-959D-FB4D-82C1-51C7F6AA0D36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53FDF-43B5-D448-A272-4FFD33320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0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numbers for?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Rim the video,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simulation to the 2</a:t>
            </a:r>
            <a:r>
              <a:rPr lang="en-US" baseline="30000" dirty="0"/>
              <a:t>nd</a:t>
            </a:r>
            <a:r>
              <a:rPr lang="en-US" dirty="0"/>
              <a:t> slide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lemma to the first slide (showing that we can guarantee safety as long as </a:t>
            </a:r>
            <a:r>
              <a:rPr lang="en-US" dirty="0" err="1"/>
              <a:t>delahy</a:t>
            </a:r>
            <a:r>
              <a:rPr lang="en-US" dirty="0"/>
              <a:t> is less than </a:t>
            </a:r>
            <a:r>
              <a:rPr lang="en-US" dirty="0" err="1"/>
              <a:t>delta_max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0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over simulation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End the presentation with a concluding statement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Cut the videos in 2 parallel videos!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titles in the simulation snapshots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92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 Adding cyber security techniques can incur runtime overheads that may results in unsafe performance of the system. 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APPROACH: Online control performance adaptation for secure and safe navigation of autonomous vehicles.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By leveraging MPC, knowledge about the system dynamics, and the maximum performance degradation, our risk-based algorithm computes the control input to guarantee safety while maintaining a certain level of performance.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0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90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91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9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35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6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4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7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C2DF8-2FD8-AE48-B23D-EA987D2853B7}" type="datetimeFigureOut">
              <a:rPr lang="en-US" smtClean="0"/>
              <a:t>7/17/2017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4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11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10" Type="http://schemas.openxmlformats.org/officeDocument/2006/relationships/image" Target="../media/image15.png"/><Relationship Id="rId4" Type="http://schemas.openxmlformats.org/officeDocument/2006/relationships/image" Target="../media/image12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9BED76-D407-4239-9CE2-9724D39692DF}"/>
              </a:ext>
            </a:extLst>
          </p:cNvPr>
          <p:cNvSpPr/>
          <p:nvPr/>
        </p:nvSpPr>
        <p:spPr>
          <a:xfrm>
            <a:off x="0" y="619125"/>
            <a:ext cx="9144000" cy="22144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6B895-A648-4814-9C53-19F0C873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07" y="1409879"/>
            <a:ext cx="8229600" cy="129366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Online Control Adaptation for Safe and Secure Autonomous Vehicle Operations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7BB8E-D904-4879-9DC1-00570B305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833578"/>
            <a:ext cx="8229600" cy="183411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sz="2800" b="1" dirty="0"/>
          </a:p>
          <a:p>
            <a:pPr marL="0" indent="0" algn="ctr">
              <a:buNone/>
            </a:pPr>
            <a:r>
              <a:rPr lang="en-US" sz="2800" b="1" dirty="0"/>
              <a:t>Mahmoud Elnaggar</a:t>
            </a:r>
            <a:r>
              <a:rPr lang="en-US" sz="2800" baseline="30000" dirty="0"/>
              <a:t>1</a:t>
            </a:r>
            <a:r>
              <a:rPr lang="en-US" sz="2800" dirty="0"/>
              <a:t>, Jason D. Hiser</a:t>
            </a:r>
            <a:r>
              <a:rPr lang="en-US" sz="2800" baseline="30000" dirty="0"/>
              <a:t>2</a:t>
            </a:r>
            <a:r>
              <a:rPr lang="en-US" sz="2800" dirty="0"/>
              <a:t>, Tony X. Lin</a:t>
            </a:r>
            <a:r>
              <a:rPr lang="en-US" sz="2800" baseline="30000" dirty="0"/>
              <a:t>3</a:t>
            </a:r>
            <a:r>
              <a:rPr lang="en-US" sz="2800" dirty="0"/>
              <a:t>, Anh Nguyen-Tuong</a:t>
            </a:r>
            <a:r>
              <a:rPr lang="en-US" sz="2800" baseline="30000" dirty="0"/>
              <a:t>2</a:t>
            </a:r>
            <a:r>
              <a:rPr lang="en-US" sz="2800" dirty="0"/>
              <a:t>, Michele Co</a:t>
            </a:r>
            <a:r>
              <a:rPr lang="en-US" sz="2800" baseline="30000" dirty="0"/>
              <a:t>2</a:t>
            </a:r>
            <a:r>
              <a:rPr lang="en-US" sz="2800" dirty="0"/>
              <a:t>, Jack W. Davidson</a:t>
            </a:r>
            <a:r>
              <a:rPr lang="en-US" sz="2800" baseline="30000" dirty="0"/>
              <a:t>2</a:t>
            </a:r>
            <a:r>
              <a:rPr lang="en-US" sz="2800" dirty="0"/>
              <a:t>, and Nicola Bezzo</a:t>
            </a:r>
            <a:r>
              <a:rPr lang="en-US" sz="2800" baseline="30000" dirty="0"/>
              <a:t>1,3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223DD0-7862-489C-98B4-5B4E72F26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07" y="5838411"/>
            <a:ext cx="1637414" cy="746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7D6563-A803-417A-B9C5-8F45EAC88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737" y="5786965"/>
            <a:ext cx="1452750" cy="798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D3DB6F-BECA-41C3-A172-FA30C6DDA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098" y="4804114"/>
            <a:ext cx="4978417" cy="103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0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95949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8773" y="823759"/>
            <a:ext cx="5086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MOTIVATION:</a:t>
            </a:r>
            <a:r>
              <a:rPr lang="en-US" dirty="0"/>
              <a:t> Applying cyber security techniques to autonomous vehicles can incur </a:t>
            </a:r>
            <a:r>
              <a:rPr lang="en-US" dirty="0">
                <a:solidFill>
                  <a:srgbClr val="FF0000"/>
                </a:solidFill>
              </a:rPr>
              <a:t>runtime overheads </a:t>
            </a:r>
            <a:r>
              <a:rPr lang="en-US" dirty="0"/>
              <a:t>that may result in </a:t>
            </a:r>
            <a:r>
              <a:rPr lang="en-US" dirty="0">
                <a:solidFill>
                  <a:srgbClr val="FF0000"/>
                </a:solidFill>
              </a:rPr>
              <a:t>unsafe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performance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of the autonomous vehicles.  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843" y="897674"/>
            <a:ext cx="3726162" cy="196398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555365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51133"/>
            <a:ext cx="4572000" cy="3068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65087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14, 2017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773" y="3022792"/>
            <a:ext cx="8912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/>
              <a:t>RISK-BASED APPROACH: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Deployment of Cyber-security protection techniques.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Model Predictive Control </a:t>
            </a:r>
            <a:r>
              <a:rPr lang="en-US" dirty="0"/>
              <a:t>to compute the inputs considering different delays.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Risk analysis</a:t>
            </a:r>
            <a:r>
              <a:rPr lang="en-US" dirty="0"/>
              <a:t>: computation of a risk factor that indicates the accuracy of the estimated delay.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Computation of the </a:t>
            </a:r>
            <a:r>
              <a:rPr lang="en-US" dirty="0">
                <a:solidFill>
                  <a:srgbClr val="FF0000"/>
                </a:solidFill>
              </a:rPr>
              <a:t>adapted controller input</a:t>
            </a:r>
            <a:r>
              <a:rPr lang="en-US" dirty="0"/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9EAE7D-F29B-4695-BF47-F18B5F80C79C}"/>
              </a:ext>
            </a:extLst>
          </p:cNvPr>
          <p:cNvSpPr/>
          <p:nvPr/>
        </p:nvSpPr>
        <p:spPr>
          <a:xfrm>
            <a:off x="63444" y="2013776"/>
            <a:ext cx="48245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PROBLEM</a:t>
            </a:r>
            <a:r>
              <a:rPr lang="en-US" dirty="0"/>
              <a:t>: Online control performance adaptation for secure and safe navigation of autonomous vehicles.</a:t>
            </a:r>
          </a:p>
        </p:txBody>
      </p:sp>
      <p:sp>
        <p:nvSpPr>
          <p:cNvPr id="24" name="Rounded Rectangle 30">
            <a:extLst>
              <a:ext uri="{FF2B5EF4-FFF2-40B4-BE49-F238E27FC236}">
                <a16:creationId xmlns:a16="http://schemas.microsoft.com/office/drawing/2014/main" id="{58D2CCAC-5F83-4F7E-957F-D564514E874B}"/>
              </a:ext>
            </a:extLst>
          </p:cNvPr>
          <p:cNvSpPr/>
          <p:nvPr/>
        </p:nvSpPr>
        <p:spPr>
          <a:xfrm>
            <a:off x="220133" y="5176590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7D27A4-A134-49B8-B7B6-2DA767B215B5}"/>
              </a:ext>
            </a:extLst>
          </p:cNvPr>
          <p:cNvSpPr/>
          <p:nvPr/>
        </p:nvSpPr>
        <p:spPr>
          <a:xfrm>
            <a:off x="540272" y="5176590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24E70A1-0DB4-48B9-AF95-3D939FE51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0382" y="5560224"/>
            <a:ext cx="856913" cy="26366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D152A78-D69D-4C51-928E-C2A4C8BA3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3880" y="5255145"/>
            <a:ext cx="492175" cy="28124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BD2EE08-4010-4B38-85AA-E87BEBF5D8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1505" y="5536388"/>
            <a:ext cx="590590" cy="33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5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6544733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4733"/>
            <a:ext cx="4572000" cy="3132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54455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18, 2017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AB2C35-76B8-498D-9973-0E342D695991}"/>
              </a:ext>
            </a:extLst>
          </p:cNvPr>
          <p:cNvSpPr txBox="1"/>
          <p:nvPr/>
        </p:nvSpPr>
        <p:spPr>
          <a:xfrm>
            <a:off x="359171" y="2985611"/>
            <a:ext cx="409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EXPERIMENTAL RESULTS:</a:t>
            </a:r>
          </a:p>
        </p:txBody>
      </p:sp>
      <p:pic>
        <p:nvPicPr>
          <p:cNvPr id="2" name="Online Control Adaptation for Safe and Secure Autonomous Vehicle Operations">
            <a:hlinkClick r:id="" action="ppaction://media"/>
            <a:extLst>
              <a:ext uri="{FF2B5EF4-FFF2-40B4-BE49-F238E27FC236}">
                <a16:creationId xmlns:a16="http://schemas.microsoft.com/office/drawing/2014/main" id="{ED35AB83-4EC9-4177-BA8D-06B54C3B4B4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5343" end="6993.333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874" y="3326375"/>
            <a:ext cx="5663652" cy="31858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D031607-2A5C-476B-8466-7D31376F8038}"/>
              </a:ext>
            </a:extLst>
          </p:cNvPr>
          <p:cNvSpPr/>
          <p:nvPr/>
        </p:nvSpPr>
        <p:spPr>
          <a:xfrm>
            <a:off x="327868" y="895385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SIMULATION RESULTS: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E944116-03E6-48EE-AB29-58AF23402C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21" r="1845"/>
          <a:stretch/>
        </p:blipFill>
        <p:spPr>
          <a:xfrm>
            <a:off x="987266" y="1218744"/>
            <a:ext cx="6891460" cy="16393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31D4D7-E4F0-46CB-98A5-D023EC518DF2}"/>
              </a:ext>
            </a:extLst>
          </p:cNvPr>
          <p:cNvSpPr/>
          <p:nvPr/>
        </p:nvSpPr>
        <p:spPr>
          <a:xfrm>
            <a:off x="935908" y="2743865"/>
            <a:ext cx="105682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(a) No Overhead Delay         (b) No adaptation   (c) Conservative navigation  (d) Adaptive navigation</a:t>
            </a:r>
          </a:p>
        </p:txBody>
      </p:sp>
    </p:spTree>
    <p:extLst>
      <p:ext uri="{BB962C8B-B14F-4D97-AF65-F5344CB8AC3E}">
        <p14:creationId xmlns:p14="http://schemas.microsoft.com/office/powerpoint/2010/main" val="81974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220133" y="5506204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DC0002"/>
                </a:solidFill>
                <a:latin typeface="Arial"/>
                <a:cs typeface="Arial"/>
              </a:rPr>
              <a:t>Online Control Adaptation</a:t>
            </a:r>
            <a:endParaRPr lang="en-US" sz="2800" b="1" dirty="0">
              <a:solidFill>
                <a:srgbClr val="DC0002"/>
              </a:solidFill>
              <a:effectLst/>
              <a:latin typeface="Arial"/>
              <a:cs typeface="Arial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20133" y="931333"/>
            <a:ext cx="8585937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000" dirty="0"/>
              <a:t>Risk-based approach: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Model Predictive Control </a:t>
            </a:r>
            <a:r>
              <a:rPr lang="en-US" sz="2000" dirty="0"/>
              <a:t>to compute the inputs considering different delays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Risk analysis</a:t>
            </a:r>
            <a:r>
              <a:rPr lang="en-US" sz="2000" dirty="0"/>
              <a:t>: computation of a risk factor that indicates the accuracy of the estimated delay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Computation</a:t>
            </a:r>
            <a:r>
              <a:rPr lang="en-US" sz="2000" dirty="0"/>
              <a:t> of the </a:t>
            </a:r>
            <a:r>
              <a:rPr lang="en-US" sz="2000" b="1" dirty="0"/>
              <a:t>adapted controller </a:t>
            </a:r>
            <a:r>
              <a:rPr lang="en-US" sz="2000" dirty="0"/>
              <a:t>input</a:t>
            </a:r>
          </a:p>
          <a:p>
            <a:pPr marL="342900" indent="-342900" algn="just">
              <a:buFont typeface="Arial" charset="0"/>
              <a:buChar char="•"/>
            </a:pP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818" y="1972287"/>
            <a:ext cx="5004311" cy="10008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96" y="3720737"/>
            <a:ext cx="2673407" cy="663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1475" y="4869957"/>
            <a:ext cx="2096995" cy="37745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0234" y="4897916"/>
            <a:ext cx="1790535" cy="29464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722147" y="4818290"/>
            <a:ext cx="12234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sz="2000" dirty="0"/>
              <a:t>with: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40272" y="5506204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0382" y="5889838"/>
            <a:ext cx="856913" cy="26366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3880" y="5584759"/>
            <a:ext cx="492175" cy="28124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01505" y="5866002"/>
            <a:ext cx="590590" cy="3374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94" y="6351368"/>
            <a:ext cx="9137904" cy="5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58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5265</TotalTime>
  <Words>292</Words>
  <Application>Microsoft Office PowerPoint</Application>
  <PresentationFormat>On-screen Show (4:3)</PresentationFormat>
  <Paragraphs>44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NimbusRomNo9L</vt:lpstr>
      <vt:lpstr>Office Theme</vt:lpstr>
      <vt:lpstr>Online Control Adaptation for Safe and Secure Autonomous Vehicle Operations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</dc:creator>
  <cp:lastModifiedBy>Mahmoud Raafat</cp:lastModifiedBy>
  <cp:revision>166</cp:revision>
  <cp:lastPrinted>2017-07-13T12:44:01Z</cp:lastPrinted>
  <dcterms:created xsi:type="dcterms:W3CDTF">2016-03-30T03:21:55Z</dcterms:created>
  <dcterms:modified xsi:type="dcterms:W3CDTF">2017-07-17T21:52:34Z</dcterms:modified>
</cp:coreProperties>
</file>

<file path=docProps/thumbnail.jpeg>
</file>